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16D98-CBF9-4A3E-9876-1C54180A8CC9}" type="datetimeFigureOut">
              <a:rPr lang="en-US" smtClean="0"/>
              <a:pPr/>
              <a:t>6/9/2020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F7297-92B8-462A-A1CB-E88940BA4A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79807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16D98-CBF9-4A3E-9876-1C54180A8CC9}" type="datetimeFigureOut">
              <a:rPr lang="en-US" smtClean="0"/>
              <a:pPr/>
              <a:t>6/9/2020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F7297-92B8-462A-A1CB-E88940BA4A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76364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16D98-CBF9-4A3E-9876-1C54180A8CC9}" type="datetimeFigureOut">
              <a:rPr lang="en-US" smtClean="0"/>
              <a:pPr/>
              <a:t>6/9/2020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F7297-92B8-462A-A1CB-E88940BA4A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16092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16D98-CBF9-4A3E-9876-1C54180A8CC9}" type="datetimeFigureOut">
              <a:rPr lang="en-US" smtClean="0"/>
              <a:pPr/>
              <a:t>6/9/2020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F7297-92B8-462A-A1CB-E88940BA4A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34129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16D98-CBF9-4A3E-9876-1C54180A8CC9}" type="datetimeFigureOut">
              <a:rPr lang="en-US" smtClean="0"/>
              <a:pPr/>
              <a:t>6/9/2020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F7297-92B8-462A-A1CB-E88940BA4A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8090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16D98-CBF9-4A3E-9876-1C54180A8CC9}" type="datetimeFigureOut">
              <a:rPr lang="en-US" smtClean="0"/>
              <a:pPr/>
              <a:t>6/9/2020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F7297-92B8-462A-A1CB-E88940BA4A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53630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16D98-CBF9-4A3E-9876-1C54180A8CC9}" type="datetimeFigureOut">
              <a:rPr lang="en-US" smtClean="0"/>
              <a:pPr/>
              <a:t>6/9/2020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F7297-92B8-462A-A1CB-E88940BA4A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79230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16D98-CBF9-4A3E-9876-1C54180A8CC9}" type="datetimeFigureOut">
              <a:rPr lang="en-US" smtClean="0"/>
              <a:pPr/>
              <a:t>6/9/2020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F7297-92B8-462A-A1CB-E88940BA4A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77585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16D98-CBF9-4A3E-9876-1C54180A8CC9}" type="datetimeFigureOut">
              <a:rPr lang="en-US" smtClean="0"/>
              <a:pPr/>
              <a:t>6/9/2020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F7297-92B8-462A-A1CB-E88940BA4A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83418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16D98-CBF9-4A3E-9876-1C54180A8CC9}" type="datetimeFigureOut">
              <a:rPr lang="en-US" smtClean="0"/>
              <a:pPr/>
              <a:t>6/9/2020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F7297-92B8-462A-A1CB-E88940BA4A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54000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16D98-CBF9-4A3E-9876-1C54180A8CC9}" type="datetimeFigureOut">
              <a:rPr lang="en-US" smtClean="0"/>
              <a:pPr/>
              <a:t>6/9/2020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F7297-92B8-462A-A1CB-E88940BA4A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72288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816D98-CBF9-4A3E-9876-1C54180A8CC9}" type="datetimeFigureOut">
              <a:rPr lang="en-US" smtClean="0"/>
              <a:pPr/>
              <a:t>6/9/2020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5F7297-92B8-462A-A1CB-E88940BA4A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5466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188640"/>
            <a:ext cx="8175282" cy="5669251"/>
          </a:xfrm>
        </p:spPr>
        <p:txBody>
          <a:bodyPr>
            <a:normAutofit fontScale="90000"/>
          </a:bodyPr>
          <a:lstStyle/>
          <a:p>
            <a:r>
              <a:rPr lang="uk-UA" sz="2700" b="1" dirty="0" smtClean="0"/>
              <a:t/>
            </a:r>
            <a:br>
              <a:rPr lang="uk-UA" sz="2700" b="1" dirty="0" smtClean="0"/>
            </a:br>
            <a:r>
              <a:rPr lang="uk-UA" sz="2700" b="1" dirty="0"/>
              <a:t/>
            </a:r>
            <a:br>
              <a:rPr lang="uk-UA" sz="2700" b="1" dirty="0"/>
            </a:br>
            <a:r>
              <a:rPr lang="uk-UA" sz="2700" b="1" dirty="0" smtClean="0"/>
              <a:t/>
            </a:r>
            <a:br>
              <a:rPr lang="uk-UA" sz="2700" b="1" dirty="0" smtClean="0"/>
            </a:br>
            <a:r>
              <a:rPr lang="uk-UA" sz="2700" b="1" dirty="0"/>
              <a:t/>
            </a:r>
            <a:br>
              <a:rPr lang="uk-UA" sz="2700" b="1" dirty="0"/>
            </a:br>
            <a:r>
              <a:rPr lang="uk-UA" sz="2700" b="1" dirty="0" smtClean="0">
                <a:solidFill>
                  <a:schemeClr val="accent6">
                    <a:lumMod val="75000"/>
                  </a:schemeClr>
                </a:solidFill>
              </a:rPr>
              <a:t>Міністерство </a:t>
            </a:r>
            <a:r>
              <a:rPr lang="uk-UA" sz="2700" b="1" dirty="0">
                <a:solidFill>
                  <a:schemeClr val="accent6">
                    <a:lumMod val="75000"/>
                  </a:schemeClr>
                </a:solidFill>
              </a:rPr>
              <a:t>освіти і науки України</a:t>
            </a:r>
            <a:r>
              <a:rPr lang="ru-RU" sz="2700" dirty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ru-RU" sz="2700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uk-UA" sz="2700" b="1" dirty="0">
                <a:solidFill>
                  <a:schemeClr val="accent6">
                    <a:lumMod val="75000"/>
                  </a:schemeClr>
                </a:solidFill>
              </a:rPr>
              <a:t>Херсонський державний університет</a:t>
            </a:r>
            <a:r>
              <a:rPr lang="ru-RU" sz="2700" dirty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ru-RU" sz="2700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uk-UA" sz="2700" b="1" dirty="0">
                <a:solidFill>
                  <a:schemeClr val="accent6">
                    <a:lumMod val="75000"/>
                  </a:schemeClr>
                </a:solidFill>
              </a:rPr>
              <a:t>Факультет економіки та менеджменту</a:t>
            </a:r>
            <a:r>
              <a:rPr lang="ru-RU" sz="2700" dirty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ru-RU" sz="2700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uk-UA" sz="2700" b="1" dirty="0">
                <a:solidFill>
                  <a:schemeClr val="accent6">
                    <a:lumMod val="75000"/>
                  </a:schemeClr>
                </a:solidFill>
              </a:rPr>
              <a:t>Кафедра </a:t>
            </a:r>
            <a:r>
              <a:rPr lang="uk-UA" sz="2700" b="1" dirty="0" smtClean="0">
                <a:solidFill>
                  <a:schemeClr val="accent6">
                    <a:lumMod val="75000"/>
                  </a:schemeClr>
                </a:solidFill>
              </a:rPr>
              <a:t>менеджменту і адміністрування</a:t>
            </a:r>
            <a:r>
              <a:rPr lang="ru-RU" sz="2700" dirty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ru-RU" sz="2700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ru-RU" sz="2700" dirty="0" smtClean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ru-RU" sz="2700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uk-UA" sz="2700" b="1" dirty="0" smtClean="0">
                <a:solidFill>
                  <a:schemeClr val="accent6">
                    <a:lumMod val="75000"/>
                  </a:schemeClr>
                </a:solidFill>
              </a:rPr>
              <a:t>«</a:t>
            </a:r>
            <a:r>
              <a:rPr lang="uk-UA" sz="2700" b="1" dirty="0" smtClean="0">
                <a:solidFill>
                  <a:schemeClr val="accent6">
                    <a:lumMod val="75000"/>
                  </a:schemeClr>
                </a:solidFill>
              </a:rPr>
              <a:t>Трудове право</a:t>
            </a:r>
            <a:r>
              <a:rPr lang="uk-UA" sz="2700" b="1" dirty="0" smtClean="0">
                <a:solidFill>
                  <a:schemeClr val="accent6">
                    <a:lumMod val="75000"/>
                  </a:schemeClr>
                </a:solidFill>
              </a:rPr>
              <a:t>»</a:t>
            </a:r>
            <a:r>
              <a:rPr lang="ru-RU" sz="2700" b="1" dirty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ru-RU" sz="2700" b="1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uk-UA" sz="2700" b="1" dirty="0">
                <a:solidFill>
                  <a:schemeClr val="accent6">
                    <a:lumMod val="75000"/>
                  </a:schemeClr>
                </a:solidFill>
              </a:rPr>
              <a:t> </a:t>
            </a:r>
            <a:r>
              <a:rPr lang="ru-RU" sz="2700" dirty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ru-RU" sz="2700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uk-UA" sz="2700" dirty="0">
                <a:solidFill>
                  <a:schemeClr val="accent6">
                    <a:lumMod val="75000"/>
                  </a:schemeClr>
                </a:solidFill>
              </a:rPr>
              <a:t>Галузь знань </a:t>
            </a:r>
            <a:r>
              <a:rPr lang="uk-UA" sz="2700" u="sng" dirty="0">
                <a:solidFill>
                  <a:schemeClr val="accent6">
                    <a:lumMod val="75000"/>
                  </a:schemeClr>
                </a:solidFill>
              </a:rPr>
              <a:t>07 Управління та адміністрування</a:t>
            </a:r>
            <a:r>
              <a:rPr lang="ru-RU" sz="2700" dirty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ru-RU" sz="2700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uk-UA" sz="2700" dirty="0">
                <a:solidFill>
                  <a:schemeClr val="accent6">
                    <a:lumMod val="75000"/>
                  </a:schemeClr>
                </a:solidFill>
              </a:rPr>
              <a:t>Спеціальність </a:t>
            </a:r>
            <a:r>
              <a:rPr lang="uk-UA" sz="2700" dirty="0" smtClean="0">
                <a:solidFill>
                  <a:schemeClr val="accent6">
                    <a:lumMod val="75000"/>
                  </a:schemeClr>
                </a:solidFill>
              </a:rPr>
              <a:t>073 «Менеджмент»</a:t>
            </a:r>
            <a:r>
              <a:rPr lang="ru-RU" sz="2700" dirty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ru-RU" sz="2700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uk-UA" sz="2700" dirty="0">
                <a:solidFill>
                  <a:schemeClr val="accent6">
                    <a:lumMod val="75000"/>
                  </a:schemeClr>
                </a:solidFill>
              </a:rPr>
              <a:t>Ступінь вищої освіти </a:t>
            </a:r>
            <a:r>
              <a:rPr lang="uk-UA" sz="2700" u="sng" dirty="0">
                <a:solidFill>
                  <a:schemeClr val="accent6">
                    <a:lumMod val="75000"/>
                  </a:schemeClr>
                </a:solidFill>
              </a:rPr>
              <a:t>бакалавр</a:t>
            </a:r>
            <a:r>
              <a:rPr lang="ru-RU" sz="2700" dirty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ru-RU" sz="2700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ru-RU" sz="2700" dirty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ru-RU" sz="2700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ru-RU" sz="2700" dirty="0" smtClean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ru-RU" sz="2700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uk-UA" sz="2700" b="1" dirty="0" smtClean="0">
                <a:solidFill>
                  <a:schemeClr val="accent6">
                    <a:lumMod val="75000"/>
                  </a:schemeClr>
                </a:solidFill>
              </a:rPr>
              <a:t>ХЕРСОН</a:t>
            </a:r>
            <a:r>
              <a:rPr lang="ru-RU" sz="2700" dirty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ru-RU" sz="2700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uk-UA" sz="2700" dirty="0">
                <a:solidFill>
                  <a:schemeClr val="accent6">
                    <a:lumMod val="75000"/>
                  </a:schemeClr>
                </a:solidFill>
              </a:rPr>
              <a:t> </a:t>
            </a:r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ru-RU" dirty="0">
                <a:solidFill>
                  <a:schemeClr val="accent6">
                    <a:lumMod val="75000"/>
                  </a:schemeClr>
                </a:solidFill>
              </a:rPr>
            </a:b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uk-UA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Предметом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вивчення навчальної дисципліни  </a:t>
            </a:r>
            <a:r>
              <a:rPr lang="uk-UA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«</a:t>
            </a:r>
            <a:r>
              <a:rPr lang="uk-UA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Трудове право</a:t>
            </a:r>
            <a:r>
              <a:rPr lang="uk-UA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» 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є </a:t>
            </a:r>
            <a:r>
              <a:rPr lang="ru-RU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сукупність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трудових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інших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тісно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пов’язаних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трудовими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правовідносин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uk-UA" sz="24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None/>
            </a:pPr>
            <a:r>
              <a:rPr lang="uk-UA" sz="24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Метою</a:t>
            </a:r>
            <a:r>
              <a:rPr lang="uk-UA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викладання </a:t>
            </a:r>
            <a:r>
              <a:rPr lang="uk-UA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дисципліни є </a:t>
            </a:r>
            <a:r>
              <a:rPr lang="uk-UA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формування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майбутніх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менеджерів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навичок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оволодіння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сукупністю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знань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з правового </a:t>
            </a:r>
            <a:r>
              <a:rPr lang="ru-RU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регулювання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трудових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відносин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Знання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основних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норм трудового права – </a:t>
            </a:r>
            <a:r>
              <a:rPr lang="ru-RU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важлива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передумова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прийняття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обґрунтованих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рішень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сфері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управління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організації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виробництва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400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праці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endParaRPr lang="uk-UA" sz="11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buNone/>
            </a:pPr>
            <a:r>
              <a:rPr lang="uk-UA" sz="24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Основними </a:t>
            </a:r>
            <a:r>
              <a:rPr lang="uk-UA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завданнями 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вивчення дисципліни </a:t>
            </a:r>
            <a:r>
              <a:rPr lang="uk-UA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uk-UA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Трудове право</a:t>
            </a:r>
            <a:r>
              <a:rPr lang="uk-UA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» є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вивчення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основних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принципів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інститутів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трудового права, </a:t>
            </a:r>
            <a:r>
              <a:rPr lang="ru-RU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напрямів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правового </a:t>
            </a:r>
            <a:r>
              <a:rPr lang="ru-RU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регулювання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трудових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відносин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тісно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пов’язаних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з ними </a:t>
            </a:r>
            <a:r>
              <a:rPr lang="ru-RU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відносин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набуття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навичок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роботи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нормативними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актами, </a:t>
            </a:r>
            <a:r>
              <a:rPr lang="ru-RU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вміння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застосовувати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набуті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теоретичні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знання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вирішенні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практичних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питань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конкретних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професійних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ситуацій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сфері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правового </a:t>
            </a:r>
            <a:r>
              <a:rPr lang="ru-RU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регулювання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трудових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відносин</a:t>
            </a:r>
            <a:r>
              <a:rPr lang="uk-UA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16632"/>
            <a:ext cx="8301608" cy="6741368"/>
          </a:xfrm>
        </p:spPr>
        <p:txBody>
          <a:bodyPr>
            <a:noAutofit/>
          </a:bodyPr>
          <a:lstStyle/>
          <a:p>
            <a:pPr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uk-UA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Компетентності </a:t>
            </a:r>
            <a:r>
              <a:rPr lang="uk-UA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здобувачів ступеня вищої освіти бакалавр з навчальної дисципліни: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uk-UA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1. </a:t>
            </a:r>
            <a:r>
              <a:rPr lang="uk-UA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Здатність оцінювати виконувані роботи, забезпечувати їх якість та мотивувати персонал організації. </a:t>
            </a:r>
            <a:endParaRPr lang="ru-RU" sz="1800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uk-UA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2</a:t>
            </a:r>
            <a:r>
              <a:rPr lang="uk-UA" sz="18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r>
              <a:rPr lang="uk-UA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Здатність створювати та організовувати ефективні комунікації в процесі управління. </a:t>
            </a:r>
            <a:endParaRPr lang="ru-RU" sz="1800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uk-UA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3</a:t>
            </a:r>
            <a:r>
              <a:rPr lang="uk-UA" sz="18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r>
              <a:rPr lang="uk-UA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Здатність аналізувати й структурувати проблеми організації, формувати обґрунтовані рішення. </a:t>
            </a:r>
            <a:endParaRPr lang="ru-RU" sz="1800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uk-UA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4</a:t>
            </a:r>
            <a:r>
              <a:rPr lang="uk-UA" sz="18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r>
              <a:rPr lang="uk-UA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Розуміти принципи і норми права та використовувати їх у професійній діяльності. </a:t>
            </a:r>
            <a:endParaRPr lang="ru-RU" sz="1800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uk-UA" sz="1800" b="1" dirty="0" smtClean="0">
                <a:latin typeface="Times New Roman" pitchFamily="18" charset="0"/>
                <a:cs typeface="Times New Roman" pitchFamily="18" charset="0"/>
              </a:rPr>
              <a:t>Програмні  результати навчання</a:t>
            </a:r>
            <a:r>
              <a:rPr lang="uk-UA" sz="1800" b="1" i="1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uk-UA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Aft>
                <a:spcPts val="180"/>
              </a:spcAft>
              <a:buNone/>
            </a:pPr>
            <a:r>
              <a:rPr lang="uk-UA" sz="18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1.Знати </a:t>
            </a:r>
            <a:r>
              <a:rPr lang="uk-UA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свої права і обов’язки як члена суспільства, усвідомлювати цінності громадянського суспільства, верховенства права, прав і свобод людини і громадянина в Україні. </a:t>
            </a:r>
            <a:endParaRPr lang="ru-RU" sz="1800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indent="0">
              <a:spcAft>
                <a:spcPts val="180"/>
              </a:spcAft>
              <a:buNone/>
            </a:pPr>
            <a:r>
              <a:rPr lang="uk-UA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2. Зберігати моральні, культурні, наукові цінності та примножувати досягнення суспільства, використовувати різні види та форми рухової активності для ведення здорового способу життя. </a:t>
            </a:r>
            <a:endParaRPr lang="ru-RU" sz="1800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indent="0">
              <a:buNone/>
            </a:pPr>
            <a:r>
              <a:rPr lang="uk-UA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uk-UA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. Демонструвати знання теорій, методів і функцій менеджменту, сучасних концепцій лідерства</a:t>
            </a:r>
            <a:endParaRPr lang="en-US" sz="1800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Перел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 тем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88560" y="1690689"/>
            <a:ext cx="7886700" cy="4351338"/>
          </a:xfrm>
        </p:spPr>
        <p:txBody>
          <a:bodyPr>
            <a:normAutofit fontScale="925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Тема 1. Предмет, метод і система трудового права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України.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Тема 2.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трудового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права.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Тема 3.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Джерела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трудового права.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Тема 4.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Суб’єкти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трудового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права.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Тема 5.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Колективний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договір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Тема 6.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Трудовий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договір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Тема 7.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Робочий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час і час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відпочинку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Тема 8.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Заробітна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плата.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Гарантії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компенсації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/>
          </a:bodyPr>
          <a:lstStyle/>
          <a:p>
            <a:pPr algn="ctr"/>
            <a:r>
              <a:rPr lang="uk-UA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РЕКОМЕНДОВАНА ЛІТЕРАТУРА: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8961" y="1000108"/>
            <a:ext cx="8686800" cy="5126055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spcAft>
                <a:spcPts val="0"/>
              </a:spcAft>
              <a:buNone/>
            </a:pPr>
            <a:r>
              <a:rPr lang="ru-RU" sz="2000" dirty="0" smtClean="0"/>
              <a:t>1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Трудовое право в вопросах и ответах: Учебно-справочное пособие /Под ред. В.В.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Жернакова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– Х.: Одиссей, 2007. – 624 с.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Трудове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право України.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Академічний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курс: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Підручник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 за ред. П.Д.Пилипенка.-К.,2004. 5. Коляда Т.А.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Трудове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право : Конспект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лекцій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- Х: ХНАМГ.- 2007.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>
              <a:buNone/>
            </a:pPr>
            <a:r>
              <a:rPr lang="ru-RU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ru-RU" sz="2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Стичинский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Б.С., Зуб І.В., </a:t>
            </a:r>
            <a:r>
              <a:rPr lang="ru-RU" sz="2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Ротань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В.Г. Кодекс </a:t>
            </a:r>
            <a:r>
              <a:rPr lang="ru-RU" sz="2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законів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про </a:t>
            </a:r>
            <a:r>
              <a:rPr lang="ru-RU" sz="2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працю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2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Науково-практичний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коментар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К.,2007. </a:t>
            </a:r>
          </a:p>
          <a:p>
            <a:pPr marL="0" lvl="0" indent="0" algn="just">
              <a:buNone/>
            </a:pPr>
            <a:r>
              <a:rPr lang="ru-RU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ru-RU" sz="2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Чанышева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Г.И., Болотина Н.Б. Трудовое право Украины: Учебник. – Х.: Одиссей, 2000. – 480 с. 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5.Конституція 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України// </a:t>
            </a:r>
            <a:r>
              <a:rPr lang="ru-RU" sz="2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Відомості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Верховної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Ради України. - 1996.- № 30.- Ст. 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141</a:t>
            </a:r>
            <a:endParaRPr lang="ru-RU" sz="20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 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Кодекс </a:t>
            </a:r>
            <a:r>
              <a:rPr lang="ru-RU" sz="2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законів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про </a:t>
            </a:r>
            <a:r>
              <a:rPr lang="ru-RU" sz="2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працю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// </a:t>
            </a:r>
            <a:r>
              <a:rPr lang="ru-RU" sz="2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Законодавство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України про </a:t>
            </a:r>
            <a:r>
              <a:rPr lang="ru-RU" sz="2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працю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2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збірник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нормативно-</a:t>
            </a:r>
            <a:r>
              <a:rPr lang="ru-RU" sz="2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правових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актів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.- Х.: </a:t>
            </a:r>
            <a:r>
              <a:rPr lang="ru-RU" sz="2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Одіссей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2004.-848с. 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7.Закон 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України «Про </a:t>
            </a:r>
            <a:r>
              <a:rPr lang="ru-RU" sz="2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зайнятість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населення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sz="2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19 </a:t>
            </a:r>
            <a:r>
              <a:rPr lang="ru-RU" sz="2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вересня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1991р </a:t>
            </a:r>
            <a:r>
              <a:rPr lang="ru-RU" sz="2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Відомості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Верховної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Ради України .- 1991.-№ 49.- Ст. 683. 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8.Закон 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України «Про </a:t>
            </a:r>
            <a:r>
              <a:rPr lang="ru-RU" sz="2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колективні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договори і угоди» </a:t>
            </a:r>
            <a:r>
              <a:rPr lang="ru-RU" sz="2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ru-RU" sz="2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липня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1993 р. //</a:t>
            </a:r>
            <a:r>
              <a:rPr lang="ru-RU" sz="2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Відомості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Верховної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Ради України. — 1993. — № 36. 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9.Господарський 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кодекс України </a:t>
            </a:r>
            <a:r>
              <a:rPr lang="ru-RU" sz="2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16 </a:t>
            </a:r>
            <a:r>
              <a:rPr lang="ru-RU" sz="2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січня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2003року // </a:t>
            </a:r>
            <a:r>
              <a:rPr lang="ru-RU" sz="2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Офіційний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вісник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України .- 2003.- № 11.-Ст 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462.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10Закон 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України «Про </a:t>
            </a:r>
            <a:r>
              <a:rPr lang="ru-RU" sz="2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державну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службу» // </a:t>
            </a:r>
            <a:r>
              <a:rPr lang="ru-RU" sz="2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Відомості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Верховної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Ради України .-1993.- № 52.-Ст. 490. 7. Закон України «Про </a:t>
            </a:r>
            <a:r>
              <a:rPr lang="ru-RU" sz="2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професійні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спілки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права та </a:t>
            </a:r>
            <a:r>
              <a:rPr lang="ru-RU" sz="2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гарантії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// </a:t>
            </a:r>
            <a:r>
              <a:rPr lang="ru-RU" sz="2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Відомості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Верховної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Ради України .- 1999.-№ 45.- Ст. 379.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83</TotalTime>
  <Words>602</Words>
  <Application>Microsoft Office PowerPoint</Application>
  <PresentationFormat>Экран (4:3)</PresentationFormat>
  <Paragraphs>35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Тема Office</vt:lpstr>
      <vt:lpstr>    Міністерство освіти і науки України Херсонський державний університет Факультет економіки та менеджменту Кафедра менеджменту і адміністрування  «Трудове право»   Галузь знань 07 Управління та адміністрування Спеціальність 073 «Менеджмент» Ступінь вищої освіти бакалавр   ХЕРСОН   </vt:lpstr>
      <vt:lpstr>Презентация PowerPoint</vt:lpstr>
      <vt:lpstr>Презентация PowerPoint</vt:lpstr>
      <vt:lpstr>Перелік тем</vt:lpstr>
      <vt:lpstr>РЕКОМЕНДОВАНА ЛІТЕРАТУРА: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Міністерство освіти і науки України Херсонський державний університет Факультет економіки та менеджменту Кафедра фінансів, обліку та підприємництва   " ОСНОВИ ТОРГІВЕЛЬНОЇ ДІЯЛЬНОСТІ «   Галузь знань 07 Управління та адміністрування Спеціальність 076 «Підприємництво, торгівля та біржова діяльність» Ступінь вищої освіти бакалавр   ХЕРСОН</dc:title>
  <dc:creator>Пользователь Windows</dc:creator>
  <cp:lastModifiedBy>IPOSLENOVO</cp:lastModifiedBy>
  <cp:revision>22</cp:revision>
  <dcterms:created xsi:type="dcterms:W3CDTF">2020-05-28T12:18:49Z</dcterms:created>
  <dcterms:modified xsi:type="dcterms:W3CDTF">2020-06-09T16:41:23Z</dcterms:modified>
</cp:coreProperties>
</file>